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31"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C03340E2-463E-46E1-9CE1-AE3620BBC7C0}" type="datetimeFigureOut">
              <a:rPr lang="de-DE" smtClean="0"/>
              <a:t>15.05.2021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D9C0E8-53D4-4FF0-A7DA-696AB4E1F4EF}" type="slidenum">
              <a:rPr lang="de-DE" smtClean="0"/>
              <a:t>‹Nr.›</a:t>
            </a:fld>
            <a:endParaRPr lang="de-DE"/>
          </a:p>
        </p:txBody>
      </p:sp>
    </p:spTree>
    <p:extLst>
      <p:ext uri="{BB962C8B-B14F-4D97-AF65-F5344CB8AC3E}">
        <p14:creationId xmlns:p14="http://schemas.microsoft.com/office/powerpoint/2010/main" val="560662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03340E2-463E-46E1-9CE1-AE3620BBC7C0}" type="datetimeFigureOut">
              <a:rPr lang="de-DE" smtClean="0"/>
              <a:t>15.05.2021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D9C0E8-53D4-4FF0-A7DA-696AB4E1F4EF}" type="slidenum">
              <a:rPr lang="de-DE" smtClean="0"/>
              <a:t>‹Nr.›</a:t>
            </a:fld>
            <a:endParaRPr lang="de-DE"/>
          </a:p>
        </p:txBody>
      </p:sp>
    </p:spTree>
    <p:extLst>
      <p:ext uri="{BB962C8B-B14F-4D97-AF65-F5344CB8AC3E}">
        <p14:creationId xmlns:p14="http://schemas.microsoft.com/office/powerpoint/2010/main" val="249367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03340E2-463E-46E1-9CE1-AE3620BBC7C0}" type="datetimeFigureOut">
              <a:rPr lang="de-DE" smtClean="0"/>
              <a:t>15.05.2021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D9C0E8-53D4-4FF0-A7DA-696AB4E1F4EF}" type="slidenum">
              <a:rPr lang="de-DE" smtClean="0"/>
              <a:t>‹Nr.›</a:t>
            </a:fld>
            <a:endParaRPr lang="de-DE"/>
          </a:p>
        </p:txBody>
      </p:sp>
    </p:spTree>
    <p:extLst>
      <p:ext uri="{BB962C8B-B14F-4D97-AF65-F5344CB8AC3E}">
        <p14:creationId xmlns:p14="http://schemas.microsoft.com/office/powerpoint/2010/main" val="181560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03340E2-463E-46E1-9CE1-AE3620BBC7C0}" type="datetimeFigureOut">
              <a:rPr lang="de-DE" smtClean="0"/>
              <a:t>15.05.2021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D9C0E8-53D4-4FF0-A7DA-696AB4E1F4EF}" type="slidenum">
              <a:rPr lang="de-DE" smtClean="0"/>
              <a:t>‹Nr.›</a:t>
            </a:fld>
            <a:endParaRPr lang="de-DE"/>
          </a:p>
        </p:txBody>
      </p:sp>
    </p:spTree>
    <p:extLst>
      <p:ext uri="{BB962C8B-B14F-4D97-AF65-F5344CB8AC3E}">
        <p14:creationId xmlns:p14="http://schemas.microsoft.com/office/powerpoint/2010/main" val="282948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C03340E2-463E-46E1-9CE1-AE3620BBC7C0}" type="datetimeFigureOut">
              <a:rPr lang="de-DE" smtClean="0"/>
              <a:t>15.05.2021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D9C0E8-53D4-4FF0-A7DA-696AB4E1F4EF}" type="slidenum">
              <a:rPr lang="de-DE" smtClean="0"/>
              <a:t>‹Nr.›</a:t>
            </a:fld>
            <a:endParaRPr lang="de-DE"/>
          </a:p>
        </p:txBody>
      </p:sp>
    </p:spTree>
    <p:extLst>
      <p:ext uri="{BB962C8B-B14F-4D97-AF65-F5344CB8AC3E}">
        <p14:creationId xmlns:p14="http://schemas.microsoft.com/office/powerpoint/2010/main" val="881251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C03340E2-463E-46E1-9CE1-AE3620BBC7C0}" type="datetimeFigureOut">
              <a:rPr lang="de-DE" smtClean="0"/>
              <a:t>15.05.2021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8D9C0E8-53D4-4FF0-A7DA-696AB4E1F4EF}" type="slidenum">
              <a:rPr lang="de-DE" smtClean="0"/>
              <a:t>‹Nr.›</a:t>
            </a:fld>
            <a:endParaRPr lang="de-DE"/>
          </a:p>
        </p:txBody>
      </p:sp>
    </p:spTree>
    <p:extLst>
      <p:ext uri="{BB962C8B-B14F-4D97-AF65-F5344CB8AC3E}">
        <p14:creationId xmlns:p14="http://schemas.microsoft.com/office/powerpoint/2010/main" val="1089000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C03340E2-463E-46E1-9CE1-AE3620BBC7C0}" type="datetimeFigureOut">
              <a:rPr lang="de-DE" smtClean="0"/>
              <a:t>15.05.2021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8D9C0E8-53D4-4FF0-A7DA-696AB4E1F4EF}" type="slidenum">
              <a:rPr lang="de-DE" smtClean="0"/>
              <a:t>‹Nr.›</a:t>
            </a:fld>
            <a:endParaRPr lang="de-DE"/>
          </a:p>
        </p:txBody>
      </p:sp>
    </p:spTree>
    <p:extLst>
      <p:ext uri="{BB962C8B-B14F-4D97-AF65-F5344CB8AC3E}">
        <p14:creationId xmlns:p14="http://schemas.microsoft.com/office/powerpoint/2010/main" val="180771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C03340E2-463E-46E1-9CE1-AE3620BBC7C0}" type="datetimeFigureOut">
              <a:rPr lang="de-DE" smtClean="0"/>
              <a:t>15.05.2021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8D9C0E8-53D4-4FF0-A7DA-696AB4E1F4EF}" type="slidenum">
              <a:rPr lang="de-DE" smtClean="0"/>
              <a:t>‹Nr.›</a:t>
            </a:fld>
            <a:endParaRPr lang="de-DE"/>
          </a:p>
        </p:txBody>
      </p:sp>
    </p:spTree>
    <p:extLst>
      <p:ext uri="{BB962C8B-B14F-4D97-AF65-F5344CB8AC3E}">
        <p14:creationId xmlns:p14="http://schemas.microsoft.com/office/powerpoint/2010/main" val="346790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03340E2-463E-46E1-9CE1-AE3620BBC7C0}" type="datetimeFigureOut">
              <a:rPr lang="de-DE" smtClean="0"/>
              <a:t>15.05.2021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8D9C0E8-53D4-4FF0-A7DA-696AB4E1F4EF}" type="slidenum">
              <a:rPr lang="de-DE" smtClean="0"/>
              <a:t>‹Nr.›</a:t>
            </a:fld>
            <a:endParaRPr lang="de-DE"/>
          </a:p>
        </p:txBody>
      </p:sp>
    </p:spTree>
    <p:extLst>
      <p:ext uri="{BB962C8B-B14F-4D97-AF65-F5344CB8AC3E}">
        <p14:creationId xmlns:p14="http://schemas.microsoft.com/office/powerpoint/2010/main" val="48101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C03340E2-463E-46E1-9CE1-AE3620BBC7C0}" type="datetimeFigureOut">
              <a:rPr lang="de-DE" smtClean="0"/>
              <a:t>15.05.2021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8D9C0E8-53D4-4FF0-A7DA-696AB4E1F4EF}" type="slidenum">
              <a:rPr lang="de-DE" smtClean="0"/>
              <a:t>‹Nr.›</a:t>
            </a:fld>
            <a:endParaRPr lang="de-DE"/>
          </a:p>
        </p:txBody>
      </p:sp>
    </p:spTree>
    <p:extLst>
      <p:ext uri="{BB962C8B-B14F-4D97-AF65-F5344CB8AC3E}">
        <p14:creationId xmlns:p14="http://schemas.microsoft.com/office/powerpoint/2010/main" val="256668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C03340E2-463E-46E1-9CE1-AE3620BBC7C0}" type="datetimeFigureOut">
              <a:rPr lang="de-DE" smtClean="0"/>
              <a:t>15.05.2021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8D9C0E8-53D4-4FF0-A7DA-696AB4E1F4EF}" type="slidenum">
              <a:rPr lang="de-DE" smtClean="0"/>
              <a:t>‹Nr.›</a:t>
            </a:fld>
            <a:endParaRPr lang="de-DE"/>
          </a:p>
        </p:txBody>
      </p:sp>
    </p:spTree>
    <p:extLst>
      <p:ext uri="{BB962C8B-B14F-4D97-AF65-F5344CB8AC3E}">
        <p14:creationId xmlns:p14="http://schemas.microsoft.com/office/powerpoint/2010/main" val="225073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340E2-463E-46E1-9CE1-AE3620BBC7C0}" type="datetimeFigureOut">
              <a:rPr lang="de-DE" smtClean="0"/>
              <a:t>15.05.2021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9C0E8-53D4-4FF0-A7DA-696AB4E1F4EF}" type="slidenum">
              <a:rPr lang="de-DE" smtClean="0"/>
              <a:t>‹Nr.›</a:t>
            </a:fld>
            <a:endParaRPr lang="de-DE"/>
          </a:p>
        </p:txBody>
      </p:sp>
    </p:spTree>
    <p:extLst>
      <p:ext uri="{BB962C8B-B14F-4D97-AF65-F5344CB8AC3E}">
        <p14:creationId xmlns:p14="http://schemas.microsoft.com/office/powerpoint/2010/main" val="1412324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BBC836E-01D5-47EA-ACAD-C9DE2573A936}"/>
              </a:ext>
            </a:extLst>
          </p:cNvPr>
          <p:cNvSpPr txBox="1"/>
          <p:nvPr/>
        </p:nvSpPr>
        <p:spPr>
          <a:xfrm>
            <a:off x="539552" y="548680"/>
            <a:ext cx="8064896" cy="646331"/>
          </a:xfrm>
          <a:prstGeom prst="rect">
            <a:avLst/>
          </a:prstGeom>
          <a:noFill/>
        </p:spPr>
        <p:txBody>
          <a:bodyPr wrap="square" rtlCol="0">
            <a:spAutoFit/>
          </a:bodyPr>
          <a:lstStyle/>
          <a:p>
            <a:r>
              <a:rPr lang="de-DE" dirty="0"/>
              <a:t>Betrachtung der heutigen urbanen Situation und Einleitung von Maßnahmen zur Steigerung der Biodiversität </a:t>
            </a:r>
          </a:p>
        </p:txBody>
      </p:sp>
      <p:sp>
        <p:nvSpPr>
          <p:cNvPr id="5" name="Textfeld 4">
            <a:extLst>
              <a:ext uri="{FF2B5EF4-FFF2-40B4-BE49-F238E27FC236}">
                <a16:creationId xmlns:a16="http://schemas.microsoft.com/office/drawing/2014/main" id="{AFB4515A-C2BF-423F-BC5E-BA9E51766D5D}"/>
              </a:ext>
            </a:extLst>
          </p:cNvPr>
          <p:cNvSpPr txBox="1"/>
          <p:nvPr/>
        </p:nvSpPr>
        <p:spPr>
          <a:xfrm>
            <a:off x="683569" y="1916832"/>
            <a:ext cx="7128791" cy="4031873"/>
          </a:xfrm>
          <a:prstGeom prst="rect">
            <a:avLst/>
          </a:prstGeom>
          <a:noFill/>
        </p:spPr>
        <p:txBody>
          <a:bodyPr wrap="square" rtlCol="0">
            <a:spAutoFit/>
          </a:bodyPr>
          <a:lstStyle/>
          <a:p>
            <a:pPr marL="342900" indent="-342900">
              <a:buAutoNum type="arabicPeriod"/>
            </a:pPr>
            <a:r>
              <a:rPr lang="de-DE" sz="1600" dirty="0"/>
              <a:t>Abhängig von der punktuellen Situation vor Ort ergibt sich für jedes auch noch so kleinräumige Areal eine Bemessung er heutigen Biodiversität A.</a:t>
            </a:r>
          </a:p>
          <a:p>
            <a:pPr marL="342900" indent="-342900">
              <a:buAutoNum type="arabicPeriod"/>
            </a:pPr>
            <a:r>
              <a:rPr lang="de-DE" sz="1600" dirty="0"/>
              <a:t>Unter Berücksichtigung der angrenzenden Areale lässt sich für den Betrachtungsraum eine theoretisch mögliche Biodiversität B angeben.</a:t>
            </a:r>
          </a:p>
          <a:p>
            <a:pPr marL="342900" indent="-342900">
              <a:buAutoNum type="arabicPeriod"/>
            </a:pPr>
            <a:r>
              <a:rPr lang="de-DE" sz="1600" dirty="0"/>
              <a:t>Der Schritt von A nach B rückt eine Fülle von Umsetzungsvarianten in das Blickfeld zukünftiger Planungen.</a:t>
            </a:r>
          </a:p>
          <a:p>
            <a:pPr marL="342900" indent="-342900">
              <a:buAutoNum type="arabicPeriod"/>
            </a:pPr>
            <a:r>
              <a:rPr lang="de-DE" sz="1600" dirty="0"/>
              <a:t>Bemessungsinstrument und Vorschlagsinstrument sind Geoinformationssysteme basierend auf Luftbildaufnahmen und deren Verarbeitungssoftware.</a:t>
            </a:r>
          </a:p>
          <a:p>
            <a:pPr marL="342900" indent="-342900">
              <a:buAutoNum type="arabicPeriod"/>
            </a:pPr>
            <a:endParaRPr lang="de-DE" sz="1600" dirty="0"/>
          </a:p>
          <a:p>
            <a:r>
              <a:rPr lang="de-DE" sz="1600" dirty="0"/>
              <a:t>Ziel ist die Veranschaulichung, die Vernetzung und die Steigerung der Biodiversitätspotentiale innerhalb kleinräumigen Gegebenheiten vor Ort.</a:t>
            </a:r>
          </a:p>
          <a:p>
            <a:r>
              <a:rPr lang="de-DE" sz="1600" dirty="0"/>
              <a:t>Hintergrund dieser Betrachtungsweise ist die Tatsache, dass aus heutiger Sicht der Gesetzeslage Stichwort Notwendigkeit der Arterhaltung es zwangsläufig zu einem Artensterben kommen wird. Erst durch gezieltes Erfassen und Gegensteuern wird die Biodiversität sich tatsächlich steigern lassen.</a:t>
            </a:r>
          </a:p>
        </p:txBody>
      </p:sp>
    </p:spTree>
    <p:extLst>
      <p:ext uri="{BB962C8B-B14F-4D97-AF65-F5344CB8AC3E}">
        <p14:creationId xmlns:p14="http://schemas.microsoft.com/office/powerpoint/2010/main" val="231984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971600" y="6309320"/>
            <a:ext cx="7488832"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a:cxnSpLocks/>
          </p:cNvCxnSpPr>
          <p:nvPr/>
        </p:nvCxnSpPr>
        <p:spPr>
          <a:xfrm flipV="1">
            <a:off x="971600" y="764704"/>
            <a:ext cx="0" cy="5544616"/>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294138" y="147990"/>
            <a:ext cx="2289153" cy="646331"/>
          </a:xfrm>
          <a:prstGeom prst="rect">
            <a:avLst/>
          </a:prstGeom>
          <a:noFill/>
        </p:spPr>
        <p:txBody>
          <a:bodyPr wrap="none" rtlCol="0">
            <a:spAutoFit/>
          </a:bodyPr>
          <a:lstStyle/>
          <a:p>
            <a:r>
              <a:rPr lang="de-DE" dirty="0"/>
              <a:t>Biodiversität</a:t>
            </a:r>
          </a:p>
          <a:p>
            <a:r>
              <a:rPr lang="de-DE" dirty="0"/>
              <a:t>Zahl der Arten je Areal</a:t>
            </a:r>
          </a:p>
        </p:txBody>
      </p:sp>
      <p:sp>
        <p:nvSpPr>
          <p:cNvPr id="9" name="Textfeld 8"/>
          <p:cNvSpPr txBox="1"/>
          <p:nvPr/>
        </p:nvSpPr>
        <p:spPr>
          <a:xfrm>
            <a:off x="7740352" y="6318650"/>
            <a:ext cx="533864" cy="369332"/>
          </a:xfrm>
          <a:prstGeom prst="rect">
            <a:avLst/>
          </a:prstGeom>
          <a:noFill/>
        </p:spPr>
        <p:txBody>
          <a:bodyPr wrap="none" rtlCol="0">
            <a:spAutoFit/>
          </a:bodyPr>
          <a:lstStyle/>
          <a:p>
            <a:r>
              <a:rPr lang="de-DE" dirty="0"/>
              <a:t>Zeit</a:t>
            </a:r>
          </a:p>
        </p:txBody>
      </p:sp>
      <p:sp>
        <p:nvSpPr>
          <p:cNvPr id="11" name="Textfeld 10"/>
          <p:cNvSpPr txBox="1"/>
          <p:nvPr/>
        </p:nvSpPr>
        <p:spPr>
          <a:xfrm>
            <a:off x="395536" y="6371940"/>
            <a:ext cx="1545616" cy="369332"/>
          </a:xfrm>
          <a:prstGeom prst="rect">
            <a:avLst/>
          </a:prstGeom>
          <a:noFill/>
        </p:spPr>
        <p:txBody>
          <a:bodyPr wrap="none" rtlCol="0">
            <a:spAutoFit/>
          </a:bodyPr>
          <a:lstStyle/>
          <a:p>
            <a:r>
              <a:rPr lang="de-DE" dirty="0"/>
              <a:t>Vergangenheit</a:t>
            </a:r>
          </a:p>
        </p:txBody>
      </p:sp>
      <p:sp>
        <p:nvSpPr>
          <p:cNvPr id="12" name="Textfeld 11"/>
          <p:cNvSpPr txBox="1"/>
          <p:nvPr/>
        </p:nvSpPr>
        <p:spPr>
          <a:xfrm>
            <a:off x="3093890" y="6371940"/>
            <a:ext cx="617861" cy="369332"/>
          </a:xfrm>
          <a:prstGeom prst="rect">
            <a:avLst/>
          </a:prstGeom>
          <a:noFill/>
        </p:spPr>
        <p:txBody>
          <a:bodyPr wrap="none" rtlCol="0">
            <a:spAutoFit/>
          </a:bodyPr>
          <a:lstStyle/>
          <a:p>
            <a:r>
              <a:rPr lang="de-DE" dirty="0"/>
              <a:t>Jetzt</a:t>
            </a:r>
          </a:p>
        </p:txBody>
      </p:sp>
      <p:sp>
        <p:nvSpPr>
          <p:cNvPr id="13" name="Textfeld 12"/>
          <p:cNvSpPr txBox="1"/>
          <p:nvPr/>
        </p:nvSpPr>
        <p:spPr>
          <a:xfrm>
            <a:off x="5652120" y="6371940"/>
            <a:ext cx="904928" cy="369332"/>
          </a:xfrm>
          <a:prstGeom prst="rect">
            <a:avLst/>
          </a:prstGeom>
          <a:noFill/>
        </p:spPr>
        <p:txBody>
          <a:bodyPr wrap="none" rtlCol="0">
            <a:spAutoFit/>
          </a:bodyPr>
          <a:lstStyle/>
          <a:p>
            <a:r>
              <a:rPr lang="de-DE" dirty="0"/>
              <a:t>Zukunft</a:t>
            </a:r>
          </a:p>
        </p:txBody>
      </p:sp>
      <p:cxnSp>
        <p:nvCxnSpPr>
          <p:cNvPr id="17" name="Gerade Verbindung 16"/>
          <p:cNvCxnSpPr>
            <a:cxnSpLocks/>
          </p:cNvCxnSpPr>
          <p:nvPr/>
        </p:nvCxnSpPr>
        <p:spPr>
          <a:xfrm>
            <a:off x="1266799" y="1065418"/>
            <a:ext cx="2081065" cy="2402955"/>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8" name="Ellipse 17"/>
          <p:cNvSpPr/>
          <p:nvPr/>
        </p:nvSpPr>
        <p:spPr>
          <a:xfrm>
            <a:off x="2340597" y="2486936"/>
            <a:ext cx="2001080" cy="1944216"/>
          </a:xfrm>
          <a:prstGeom prst="ellipse">
            <a:avLst/>
          </a:prstGeom>
          <a:solidFill>
            <a:srgbClr val="FF5050">
              <a:alpha val="20000"/>
            </a:srgbClr>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25" name="Gerade Verbindung 24"/>
          <p:cNvCxnSpPr>
            <a:cxnSpLocks/>
          </p:cNvCxnSpPr>
          <p:nvPr/>
        </p:nvCxnSpPr>
        <p:spPr>
          <a:xfrm>
            <a:off x="3347864" y="3468373"/>
            <a:ext cx="2632101" cy="1399510"/>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Gerade Verbindung 26"/>
          <p:cNvCxnSpPr>
            <a:cxnSpLocks/>
          </p:cNvCxnSpPr>
          <p:nvPr/>
        </p:nvCxnSpPr>
        <p:spPr>
          <a:xfrm flipV="1">
            <a:off x="3315669" y="2708920"/>
            <a:ext cx="2664296" cy="759453"/>
          </a:xfrm>
          <a:prstGeom prst="line">
            <a:avLst/>
          </a:prstGeom>
          <a:ln w="44450">
            <a:prstDash val="dash"/>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5983955" y="4683217"/>
            <a:ext cx="2669320" cy="584775"/>
          </a:xfrm>
          <a:prstGeom prst="rect">
            <a:avLst/>
          </a:prstGeom>
          <a:solidFill>
            <a:schemeClr val="bg1">
              <a:lumMod val="95000"/>
            </a:schemeClr>
          </a:solidFill>
        </p:spPr>
        <p:txBody>
          <a:bodyPr wrap="none" rtlCol="0">
            <a:spAutoFit/>
          </a:bodyPr>
          <a:lstStyle>
            <a:defPPr>
              <a:defRPr lang="de-DE"/>
            </a:defPPr>
            <a:lvl1pPr>
              <a:defRPr sz="1600"/>
            </a:lvl1pPr>
          </a:lstStyle>
          <a:p>
            <a:r>
              <a:rPr lang="de-DE" dirty="0"/>
              <a:t>Maßnahmen zur Arterhaltung</a:t>
            </a:r>
          </a:p>
          <a:p>
            <a:r>
              <a:rPr lang="de-DE" dirty="0"/>
              <a:t>Stand heutiger Betrachtung</a:t>
            </a:r>
          </a:p>
        </p:txBody>
      </p:sp>
      <p:sp>
        <p:nvSpPr>
          <p:cNvPr id="33" name="Textfeld 32"/>
          <p:cNvSpPr txBox="1"/>
          <p:nvPr/>
        </p:nvSpPr>
        <p:spPr>
          <a:xfrm>
            <a:off x="6023453" y="2539643"/>
            <a:ext cx="2629822" cy="338554"/>
          </a:xfrm>
          <a:prstGeom prst="rect">
            <a:avLst/>
          </a:prstGeom>
          <a:solidFill>
            <a:schemeClr val="bg1">
              <a:lumMod val="95000"/>
            </a:schemeClr>
          </a:solidFill>
        </p:spPr>
        <p:txBody>
          <a:bodyPr wrap="none" rtlCol="0">
            <a:spAutoFit/>
          </a:bodyPr>
          <a:lstStyle>
            <a:defPPr>
              <a:defRPr lang="de-DE"/>
            </a:defPPr>
            <a:lvl1pPr>
              <a:defRPr sz="1600"/>
            </a:lvl1pPr>
          </a:lstStyle>
          <a:p>
            <a:r>
              <a:rPr lang="de-DE" dirty="0"/>
              <a:t>Maßnahmen zur Artenvielfalt</a:t>
            </a:r>
          </a:p>
        </p:txBody>
      </p:sp>
      <p:sp>
        <p:nvSpPr>
          <p:cNvPr id="10" name="Textfeld 9">
            <a:extLst>
              <a:ext uri="{FF2B5EF4-FFF2-40B4-BE49-F238E27FC236}">
                <a16:creationId xmlns:a16="http://schemas.microsoft.com/office/drawing/2014/main" id="{4AE15EDB-60C8-43A1-99B5-16B33EB42810}"/>
              </a:ext>
            </a:extLst>
          </p:cNvPr>
          <p:cNvSpPr txBox="1"/>
          <p:nvPr/>
        </p:nvSpPr>
        <p:spPr>
          <a:xfrm>
            <a:off x="3189006" y="2572948"/>
            <a:ext cx="317716" cy="369332"/>
          </a:xfrm>
          <a:prstGeom prst="rect">
            <a:avLst/>
          </a:prstGeom>
          <a:noFill/>
        </p:spPr>
        <p:txBody>
          <a:bodyPr wrap="none" rtlCol="0">
            <a:spAutoFit/>
          </a:bodyPr>
          <a:lstStyle/>
          <a:p>
            <a:r>
              <a:rPr lang="de-DE" dirty="0"/>
              <a:t>A</a:t>
            </a:r>
          </a:p>
        </p:txBody>
      </p:sp>
      <p:sp>
        <p:nvSpPr>
          <p:cNvPr id="21" name="Ellipse 20">
            <a:extLst>
              <a:ext uri="{FF2B5EF4-FFF2-40B4-BE49-F238E27FC236}">
                <a16:creationId xmlns:a16="http://schemas.microsoft.com/office/drawing/2014/main" id="{52D4B8D5-101C-49B1-9DA0-776852927200}"/>
              </a:ext>
            </a:extLst>
          </p:cNvPr>
          <p:cNvSpPr/>
          <p:nvPr/>
        </p:nvSpPr>
        <p:spPr>
          <a:xfrm>
            <a:off x="5104044" y="1726695"/>
            <a:ext cx="2001080" cy="1944216"/>
          </a:xfrm>
          <a:prstGeom prst="ellipse">
            <a:avLst/>
          </a:prstGeom>
          <a:solidFill>
            <a:srgbClr val="FF5050">
              <a:alpha val="20000"/>
            </a:srgbClr>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EE1249E5-7E8E-4AC2-B6C7-5C81838594F2}"/>
              </a:ext>
            </a:extLst>
          </p:cNvPr>
          <p:cNvSpPr txBox="1"/>
          <p:nvPr/>
        </p:nvSpPr>
        <p:spPr>
          <a:xfrm>
            <a:off x="5945726" y="1828025"/>
            <a:ext cx="309700" cy="369332"/>
          </a:xfrm>
          <a:prstGeom prst="rect">
            <a:avLst/>
          </a:prstGeom>
          <a:noFill/>
        </p:spPr>
        <p:txBody>
          <a:bodyPr wrap="none" rtlCol="0">
            <a:spAutoFit/>
          </a:bodyPr>
          <a:lstStyle/>
          <a:p>
            <a:r>
              <a:rPr lang="de-DE" dirty="0"/>
              <a:t>B</a:t>
            </a:r>
          </a:p>
        </p:txBody>
      </p:sp>
    </p:spTree>
    <p:extLst>
      <p:ext uri="{BB962C8B-B14F-4D97-AF65-F5344CB8AC3E}">
        <p14:creationId xmlns:p14="http://schemas.microsoft.com/office/powerpoint/2010/main" val="22795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84E9E7A-B554-418E-AB63-05275F23D67C}"/>
              </a:ext>
            </a:extLst>
          </p:cNvPr>
          <p:cNvPicPr>
            <a:picLocks noChangeAspect="1"/>
          </p:cNvPicPr>
          <p:nvPr/>
        </p:nvPicPr>
        <p:blipFill rotWithShape="1">
          <a:blip r:embed="rId2">
            <a:extLst>
              <a:ext uri="{28A0092B-C50C-407E-A947-70E740481C1C}">
                <a14:useLocalDpi xmlns:a14="http://schemas.microsoft.com/office/drawing/2010/main" val="0"/>
              </a:ext>
            </a:extLst>
          </a:blip>
          <a:srcRect t="9838" r="49212" b="16194"/>
          <a:stretch/>
        </p:blipFill>
        <p:spPr>
          <a:xfrm>
            <a:off x="3995936" y="0"/>
            <a:ext cx="4283968" cy="4159538"/>
          </a:xfrm>
          <a:prstGeom prst="rect">
            <a:avLst/>
          </a:prstGeom>
        </p:spPr>
      </p:pic>
      <p:sp>
        <p:nvSpPr>
          <p:cNvPr id="6" name="Textfeld 5">
            <a:extLst>
              <a:ext uri="{FF2B5EF4-FFF2-40B4-BE49-F238E27FC236}">
                <a16:creationId xmlns:a16="http://schemas.microsoft.com/office/drawing/2014/main" id="{650E8675-4037-4C95-92BF-F2CBC7DA1AFA}"/>
              </a:ext>
            </a:extLst>
          </p:cNvPr>
          <p:cNvSpPr txBox="1"/>
          <p:nvPr/>
        </p:nvSpPr>
        <p:spPr>
          <a:xfrm>
            <a:off x="251521" y="332656"/>
            <a:ext cx="3384376" cy="2677656"/>
          </a:xfrm>
          <a:prstGeom prst="rect">
            <a:avLst/>
          </a:prstGeom>
          <a:noFill/>
        </p:spPr>
        <p:txBody>
          <a:bodyPr wrap="square" rtlCol="0">
            <a:spAutoFit/>
          </a:bodyPr>
          <a:lstStyle/>
          <a:p>
            <a:r>
              <a:rPr lang="de-DE" dirty="0"/>
              <a:t>Beispiel </a:t>
            </a:r>
          </a:p>
          <a:p>
            <a:endParaRPr lang="de-DE" dirty="0"/>
          </a:p>
          <a:p>
            <a:r>
              <a:rPr lang="de-DE" dirty="0"/>
              <a:t>Rasenfläche</a:t>
            </a:r>
          </a:p>
          <a:p>
            <a:endParaRPr lang="de-DE" dirty="0"/>
          </a:p>
          <a:p>
            <a:r>
              <a:rPr lang="de-DE" sz="1600" dirty="0"/>
              <a:t>Bewertung A</a:t>
            </a:r>
          </a:p>
          <a:p>
            <a:r>
              <a:rPr lang="de-DE" sz="1600" dirty="0"/>
              <a:t>Nach Geoinformation und Bewertungsmatrix</a:t>
            </a:r>
          </a:p>
          <a:p>
            <a:endParaRPr lang="de-DE" sz="1600" dirty="0"/>
          </a:p>
          <a:p>
            <a:r>
              <a:rPr lang="de-DE" sz="1600" dirty="0"/>
              <a:t>Index ist auf einer Skala von 1 bis 100</a:t>
            </a:r>
          </a:p>
          <a:p>
            <a:r>
              <a:rPr lang="de-DE" sz="1600" dirty="0"/>
              <a:t>A = 3</a:t>
            </a:r>
          </a:p>
        </p:txBody>
      </p:sp>
      <p:sp>
        <p:nvSpPr>
          <p:cNvPr id="7" name="Textfeld 6">
            <a:extLst>
              <a:ext uri="{FF2B5EF4-FFF2-40B4-BE49-F238E27FC236}">
                <a16:creationId xmlns:a16="http://schemas.microsoft.com/office/drawing/2014/main" id="{B3C8ED33-DDD8-4FBA-82CE-C44006649B95}"/>
              </a:ext>
            </a:extLst>
          </p:cNvPr>
          <p:cNvSpPr txBox="1"/>
          <p:nvPr/>
        </p:nvSpPr>
        <p:spPr>
          <a:xfrm>
            <a:off x="251520" y="3645024"/>
            <a:ext cx="3744415" cy="2092881"/>
          </a:xfrm>
          <a:prstGeom prst="rect">
            <a:avLst/>
          </a:prstGeom>
          <a:noFill/>
        </p:spPr>
        <p:txBody>
          <a:bodyPr wrap="square" rtlCol="0">
            <a:spAutoFit/>
          </a:bodyPr>
          <a:lstStyle/>
          <a:p>
            <a:r>
              <a:rPr lang="de-DE" sz="1600" dirty="0"/>
              <a:t>Bewertung B</a:t>
            </a:r>
          </a:p>
          <a:p>
            <a:r>
              <a:rPr lang="de-DE" sz="1600" dirty="0"/>
              <a:t>Nach Geoinformation und Bewertungsmatrix der Potentiale</a:t>
            </a:r>
          </a:p>
          <a:p>
            <a:endParaRPr lang="de-DE" sz="1600" dirty="0"/>
          </a:p>
          <a:p>
            <a:r>
              <a:rPr lang="de-DE" sz="1600" dirty="0"/>
              <a:t>Index ist auf einer Skala von 1 bis 100</a:t>
            </a:r>
          </a:p>
          <a:p>
            <a:r>
              <a:rPr lang="de-DE" sz="1600" dirty="0"/>
              <a:t>B = 27</a:t>
            </a:r>
          </a:p>
          <a:p>
            <a:endParaRPr lang="de-DE" sz="1600" dirty="0"/>
          </a:p>
          <a:p>
            <a:r>
              <a:rPr lang="de-DE" dirty="0"/>
              <a:t>=&gt; Biodiversitätspotential B – A = </a:t>
            </a:r>
            <a:r>
              <a:rPr lang="de-DE" b="1" dirty="0"/>
              <a:t>24</a:t>
            </a:r>
          </a:p>
        </p:txBody>
      </p:sp>
      <p:pic>
        <p:nvPicPr>
          <p:cNvPr id="10" name="Grafik 9">
            <a:extLst>
              <a:ext uri="{FF2B5EF4-FFF2-40B4-BE49-F238E27FC236}">
                <a16:creationId xmlns:a16="http://schemas.microsoft.com/office/drawing/2014/main" id="{D1C3FC51-156F-4E7B-8A38-585CF75A0C64}"/>
              </a:ext>
            </a:extLst>
          </p:cNvPr>
          <p:cNvPicPr>
            <a:picLocks noChangeAspect="1"/>
          </p:cNvPicPr>
          <p:nvPr/>
        </p:nvPicPr>
        <p:blipFill rotWithShape="1">
          <a:blip r:embed="rId3">
            <a:extLst>
              <a:ext uri="{28A0092B-C50C-407E-A947-70E740481C1C}">
                <a14:useLocalDpi xmlns:a14="http://schemas.microsoft.com/office/drawing/2010/main" val="0"/>
              </a:ext>
            </a:extLst>
          </a:blip>
          <a:srcRect t="7309" r="38986"/>
          <a:stretch/>
        </p:blipFill>
        <p:spPr>
          <a:xfrm>
            <a:off x="4572000" y="3010312"/>
            <a:ext cx="4387776" cy="3752254"/>
          </a:xfrm>
          <a:prstGeom prst="rect">
            <a:avLst/>
          </a:prstGeom>
        </p:spPr>
      </p:pic>
    </p:spTree>
    <p:extLst>
      <p:ext uri="{BB962C8B-B14F-4D97-AF65-F5344CB8AC3E}">
        <p14:creationId xmlns:p14="http://schemas.microsoft.com/office/powerpoint/2010/main" val="151417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A79013A-38B3-4BCB-B4B4-91094606BE35}"/>
              </a:ext>
            </a:extLst>
          </p:cNvPr>
          <p:cNvPicPr>
            <a:picLocks noChangeAspect="1"/>
          </p:cNvPicPr>
          <p:nvPr/>
        </p:nvPicPr>
        <p:blipFill rotWithShape="1">
          <a:blip r:embed="rId2"/>
          <a:srcRect l="8431" t="22484" r="20745" b="8566"/>
          <a:stretch/>
        </p:blipFill>
        <p:spPr>
          <a:xfrm>
            <a:off x="1547663" y="1052736"/>
            <a:ext cx="7484321" cy="4098556"/>
          </a:xfrm>
          <a:prstGeom prst="rect">
            <a:avLst/>
          </a:prstGeom>
        </p:spPr>
      </p:pic>
      <p:sp>
        <p:nvSpPr>
          <p:cNvPr id="6" name="Textfeld 5">
            <a:extLst>
              <a:ext uri="{FF2B5EF4-FFF2-40B4-BE49-F238E27FC236}">
                <a16:creationId xmlns:a16="http://schemas.microsoft.com/office/drawing/2014/main" id="{AAC2C082-2397-4871-84B2-28277B8DEA1E}"/>
              </a:ext>
            </a:extLst>
          </p:cNvPr>
          <p:cNvSpPr txBox="1"/>
          <p:nvPr/>
        </p:nvSpPr>
        <p:spPr>
          <a:xfrm>
            <a:off x="179512" y="531438"/>
            <a:ext cx="1512168" cy="4619854"/>
          </a:xfrm>
          <a:prstGeom prst="rect">
            <a:avLst/>
          </a:prstGeom>
          <a:solidFill>
            <a:schemeClr val="bg1"/>
          </a:solidFill>
        </p:spPr>
        <p:txBody>
          <a:bodyPr wrap="square" rtlCol="0">
            <a:spAutoFit/>
          </a:bodyPr>
          <a:lstStyle/>
          <a:p>
            <a:pPr>
              <a:lnSpc>
                <a:spcPct val="150000"/>
              </a:lnSpc>
            </a:pPr>
            <a:r>
              <a:rPr lang="de-DE" sz="1600" b="1" dirty="0"/>
              <a:t>Potentiale</a:t>
            </a:r>
          </a:p>
          <a:p>
            <a:pPr>
              <a:lnSpc>
                <a:spcPct val="150000"/>
              </a:lnSpc>
            </a:pPr>
            <a:r>
              <a:rPr lang="de-DE" dirty="0"/>
              <a:t>0-9</a:t>
            </a:r>
          </a:p>
          <a:p>
            <a:pPr>
              <a:lnSpc>
                <a:spcPct val="150000"/>
              </a:lnSpc>
            </a:pPr>
            <a:r>
              <a:rPr lang="de-DE" dirty="0"/>
              <a:t>10-19</a:t>
            </a:r>
          </a:p>
          <a:p>
            <a:pPr>
              <a:lnSpc>
                <a:spcPct val="150000"/>
              </a:lnSpc>
            </a:pPr>
            <a:r>
              <a:rPr lang="de-DE" dirty="0"/>
              <a:t>20-29</a:t>
            </a:r>
          </a:p>
          <a:p>
            <a:pPr>
              <a:lnSpc>
                <a:spcPct val="150000"/>
              </a:lnSpc>
            </a:pPr>
            <a:r>
              <a:rPr lang="de-DE" dirty="0"/>
              <a:t>30-39</a:t>
            </a:r>
          </a:p>
          <a:p>
            <a:pPr>
              <a:lnSpc>
                <a:spcPct val="150000"/>
              </a:lnSpc>
            </a:pPr>
            <a:r>
              <a:rPr lang="de-DE" dirty="0"/>
              <a:t>40-49</a:t>
            </a:r>
          </a:p>
          <a:p>
            <a:pPr>
              <a:lnSpc>
                <a:spcPct val="150000"/>
              </a:lnSpc>
            </a:pPr>
            <a:r>
              <a:rPr lang="de-DE" dirty="0"/>
              <a:t>50-59</a:t>
            </a:r>
          </a:p>
          <a:p>
            <a:pPr>
              <a:lnSpc>
                <a:spcPct val="150000"/>
              </a:lnSpc>
            </a:pPr>
            <a:r>
              <a:rPr lang="de-DE" dirty="0"/>
              <a:t>60-69</a:t>
            </a:r>
          </a:p>
          <a:p>
            <a:pPr>
              <a:lnSpc>
                <a:spcPct val="150000"/>
              </a:lnSpc>
            </a:pPr>
            <a:r>
              <a:rPr lang="de-DE" dirty="0"/>
              <a:t>70-79</a:t>
            </a:r>
          </a:p>
          <a:p>
            <a:pPr>
              <a:lnSpc>
                <a:spcPct val="150000"/>
              </a:lnSpc>
            </a:pPr>
            <a:r>
              <a:rPr lang="de-DE" dirty="0"/>
              <a:t>80-89</a:t>
            </a:r>
          </a:p>
          <a:p>
            <a:pPr>
              <a:lnSpc>
                <a:spcPct val="150000"/>
              </a:lnSpc>
            </a:pPr>
            <a:r>
              <a:rPr lang="de-DE" dirty="0"/>
              <a:t>90-99</a:t>
            </a:r>
          </a:p>
        </p:txBody>
      </p:sp>
      <p:pic>
        <p:nvPicPr>
          <p:cNvPr id="17" name="Grafik 16">
            <a:extLst>
              <a:ext uri="{FF2B5EF4-FFF2-40B4-BE49-F238E27FC236}">
                <a16:creationId xmlns:a16="http://schemas.microsoft.com/office/drawing/2014/main" id="{44A64D67-6C80-4262-8DED-39C774EC257A}"/>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rot="10800000">
            <a:off x="935596" y="1052736"/>
            <a:ext cx="471488" cy="4032448"/>
          </a:xfrm>
          <a:prstGeom prst="rect">
            <a:avLst/>
          </a:prstGeom>
        </p:spPr>
      </p:pic>
      <p:sp>
        <p:nvSpPr>
          <p:cNvPr id="18" name="Ellipse 17">
            <a:extLst>
              <a:ext uri="{FF2B5EF4-FFF2-40B4-BE49-F238E27FC236}">
                <a16:creationId xmlns:a16="http://schemas.microsoft.com/office/drawing/2014/main" id="{69844D79-EFB8-4D46-9E7D-D60B5096EBC4}"/>
              </a:ext>
            </a:extLst>
          </p:cNvPr>
          <p:cNvSpPr/>
          <p:nvPr/>
        </p:nvSpPr>
        <p:spPr>
          <a:xfrm>
            <a:off x="3229764" y="1726332"/>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Ellipse 18">
            <a:extLst>
              <a:ext uri="{FF2B5EF4-FFF2-40B4-BE49-F238E27FC236}">
                <a16:creationId xmlns:a16="http://schemas.microsoft.com/office/drawing/2014/main" id="{C5E4F88E-7156-421C-8EB3-D65C6F784193}"/>
              </a:ext>
            </a:extLst>
          </p:cNvPr>
          <p:cNvSpPr/>
          <p:nvPr/>
        </p:nvSpPr>
        <p:spPr>
          <a:xfrm>
            <a:off x="4193968" y="4005731"/>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Ellipse 19">
            <a:extLst>
              <a:ext uri="{FF2B5EF4-FFF2-40B4-BE49-F238E27FC236}">
                <a16:creationId xmlns:a16="http://schemas.microsoft.com/office/drawing/2014/main" id="{043B29EF-CC8D-41FD-B421-D78884FB8046}"/>
              </a:ext>
            </a:extLst>
          </p:cNvPr>
          <p:cNvSpPr/>
          <p:nvPr/>
        </p:nvSpPr>
        <p:spPr>
          <a:xfrm>
            <a:off x="7726246" y="1559334"/>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Ellipse 20">
            <a:extLst>
              <a:ext uri="{FF2B5EF4-FFF2-40B4-BE49-F238E27FC236}">
                <a16:creationId xmlns:a16="http://schemas.microsoft.com/office/drawing/2014/main" id="{0EC532D5-6E4D-4277-9C42-8F31E4E233A2}"/>
              </a:ext>
            </a:extLst>
          </p:cNvPr>
          <p:cNvSpPr/>
          <p:nvPr/>
        </p:nvSpPr>
        <p:spPr>
          <a:xfrm>
            <a:off x="1665093" y="3717032"/>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Ellipse 21">
            <a:extLst>
              <a:ext uri="{FF2B5EF4-FFF2-40B4-BE49-F238E27FC236}">
                <a16:creationId xmlns:a16="http://schemas.microsoft.com/office/drawing/2014/main" id="{123E8BF8-5D53-4405-BF5A-A00FD89A7DF2}"/>
              </a:ext>
            </a:extLst>
          </p:cNvPr>
          <p:cNvSpPr/>
          <p:nvPr/>
        </p:nvSpPr>
        <p:spPr>
          <a:xfrm>
            <a:off x="6876256" y="2841365"/>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Ellipse 22">
            <a:extLst>
              <a:ext uri="{FF2B5EF4-FFF2-40B4-BE49-F238E27FC236}">
                <a16:creationId xmlns:a16="http://schemas.microsoft.com/office/drawing/2014/main" id="{98A160BA-3AA7-43E6-9D7B-654EFAAD9955}"/>
              </a:ext>
            </a:extLst>
          </p:cNvPr>
          <p:cNvSpPr/>
          <p:nvPr/>
        </p:nvSpPr>
        <p:spPr>
          <a:xfrm>
            <a:off x="6025958" y="2425932"/>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Ellipse 23">
            <a:extLst>
              <a:ext uri="{FF2B5EF4-FFF2-40B4-BE49-F238E27FC236}">
                <a16:creationId xmlns:a16="http://schemas.microsoft.com/office/drawing/2014/main" id="{3B0BF008-E780-461B-9A7F-83DEAFD8C66C}"/>
              </a:ext>
            </a:extLst>
          </p:cNvPr>
          <p:cNvSpPr/>
          <p:nvPr/>
        </p:nvSpPr>
        <p:spPr>
          <a:xfrm>
            <a:off x="6008162" y="1649334"/>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58A89BFC-44B4-4431-B394-451502988EC4}"/>
              </a:ext>
            </a:extLst>
          </p:cNvPr>
          <p:cNvSpPr/>
          <p:nvPr/>
        </p:nvSpPr>
        <p:spPr>
          <a:xfrm>
            <a:off x="3562164" y="2515932"/>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a:extLst>
              <a:ext uri="{FF2B5EF4-FFF2-40B4-BE49-F238E27FC236}">
                <a16:creationId xmlns:a16="http://schemas.microsoft.com/office/drawing/2014/main" id="{57BC61BA-C9BE-44BA-8E43-CA6E09AFA4ED}"/>
              </a:ext>
            </a:extLst>
          </p:cNvPr>
          <p:cNvSpPr/>
          <p:nvPr/>
        </p:nvSpPr>
        <p:spPr>
          <a:xfrm>
            <a:off x="6256536" y="2425932"/>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a:extLst>
              <a:ext uri="{FF2B5EF4-FFF2-40B4-BE49-F238E27FC236}">
                <a16:creationId xmlns:a16="http://schemas.microsoft.com/office/drawing/2014/main" id="{10441A49-EFFF-4621-9F79-C2CBBD73518F}"/>
              </a:ext>
            </a:extLst>
          </p:cNvPr>
          <p:cNvSpPr/>
          <p:nvPr/>
        </p:nvSpPr>
        <p:spPr>
          <a:xfrm>
            <a:off x="3049764" y="2751365"/>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a:extLst>
              <a:ext uri="{FF2B5EF4-FFF2-40B4-BE49-F238E27FC236}">
                <a16:creationId xmlns:a16="http://schemas.microsoft.com/office/drawing/2014/main" id="{058133ED-8B8D-4829-9281-28A3C1A47ECD}"/>
              </a:ext>
            </a:extLst>
          </p:cNvPr>
          <p:cNvSpPr/>
          <p:nvPr/>
        </p:nvSpPr>
        <p:spPr>
          <a:xfrm>
            <a:off x="4618963" y="3103632"/>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a:extLst>
              <a:ext uri="{FF2B5EF4-FFF2-40B4-BE49-F238E27FC236}">
                <a16:creationId xmlns:a16="http://schemas.microsoft.com/office/drawing/2014/main" id="{2FF67BCD-980F-4E7F-AFFC-87F0D4491B0A}"/>
              </a:ext>
            </a:extLst>
          </p:cNvPr>
          <p:cNvSpPr/>
          <p:nvPr/>
        </p:nvSpPr>
        <p:spPr>
          <a:xfrm>
            <a:off x="4059600" y="3484433"/>
            <a:ext cx="180000" cy="18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a:extLst>
              <a:ext uri="{FF2B5EF4-FFF2-40B4-BE49-F238E27FC236}">
                <a16:creationId xmlns:a16="http://schemas.microsoft.com/office/drawing/2014/main" id="{BD301A43-9E14-472A-814C-E39124E17EE9}"/>
              </a:ext>
            </a:extLst>
          </p:cNvPr>
          <p:cNvSpPr/>
          <p:nvPr/>
        </p:nvSpPr>
        <p:spPr>
          <a:xfrm>
            <a:off x="6142363" y="2211666"/>
            <a:ext cx="180000" cy="18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Ellipse 30">
            <a:extLst>
              <a:ext uri="{FF2B5EF4-FFF2-40B4-BE49-F238E27FC236}">
                <a16:creationId xmlns:a16="http://schemas.microsoft.com/office/drawing/2014/main" id="{3159FD62-E407-4289-AED2-842AE9277490}"/>
              </a:ext>
            </a:extLst>
          </p:cNvPr>
          <p:cNvSpPr/>
          <p:nvPr/>
        </p:nvSpPr>
        <p:spPr>
          <a:xfrm>
            <a:off x="5935958" y="1469334"/>
            <a:ext cx="180000" cy="18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Ellipse 31">
            <a:extLst>
              <a:ext uri="{FF2B5EF4-FFF2-40B4-BE49-F238E27FC236}">
                <a16:creationId xmlns:a16="http://schemas.microsoft.com/office/drawing/2014/main" id="{770686A9-C5F9-498A-99BD-895ECCEFBF4F}"/>
              </a:ext>
            </a:extLst>
          </p:cNvPr>
          <p:cNvSpPr/>
          <p:nvPr/>
        </p:nvSpPr>
        <p:spPr>
          <a:xfrm>
            <a:off x="1983168" y="1052736"/>
            <a:ext cx="180000" cy="18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Ellipse 32">
            <a:extLst>
              <a:ext uri="{FF2B5EF4-FFF2-40B4-BE49-F238E27FC236}">
                <a16:creationId xmlns:a16="http://schemas.microsoft.com/office/drawing/2014/main" id="{CF0D1E12-8213-460D-A6BE-3A56582E21B4}"/>
              </a:ext>
            </a:extLst>
          </p:cNvPr>
          <p:cNvSpPr/>
          <p:nvPr/>
        </p:nvSpPr>
        <p:spPr>
          <a:xfrm>
            <a:off x="4558865" y="1142736"/>
            <a:ext cx="180000" cy="18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Ellipse 33">
            <a:extLst>
              <a:ext uri="{FF2B5EF4-FFF2-40B4-BE49-F238E27FC236}">
                <a16:creationId xmlns:a16="http://schemas.microsoft.com/office/drawing/2014/main" id="{059ACE55-D5F1-4BCD-B061-1A5C4986AE54}"/>
              </a:ext>
            </a:extLst>
          </p:cNvPr>
          <p:cNvSpPr/>
          <p:nvPr/>
        </p:nvSpPr>
        <p:spPr>
          <a:xfrm>
            <a:off x="4374742" y="1052736"/>
            <a:ext cx="180000" cy="18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Ellipse 34">
            <a:extLst>
              <a:ext uri="{FF2B5EF4-FFF2-40B4-BE49-F238E27FC236}">
                <a16:creationId xmlns:a16="http://schemas.microsoft.com/office/drawing/2014/main" id="{9EC20CC0-C0C4-4F8F-ABBD-59377D426927}"/>
              </a:ext>
            </a:extLst>
          </p:cNvPr>
          <p:cNvSpPr/>
          <p:nvPr/>
        </p:nvSpPr>
        <p:spPr>
          <a:xfrm>
            <a:off x="1741381" y="1052736"/>
            <a:ext cx="180000" cy="18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Ellipse 35">
            <a:extLst>
              <a:ext uri="{FF2B5EF4-FFF2-40B4-BE49-F238E27FC236}">
                <a16:creationId xmlns:a16="http://schemas.microsoft.com/office/drawing/2014/main" id="{53411689-2034-4ACF-91E3-6C1DBB7F0A7A}"/>
              </a:ext>
            </a:extLst>
          </p:cNvPr>
          <p:cNvSpPr/>
          <p:nvPr/>
        </p:nvSpPr>
        <p:spPr>
          <a:xfrm>
            <a:off x="4374742" y="2640732"/>
            <a:ext cx="180000" cy="18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Ellipse 36">
            <a:extLst>
              <a:ext uri="{FF2B5EF4-FFF2-40B4-BE49-F238E27FC236}">
                <a16:creationId xmlns:a16="http://schemas.microsoft.com/office/drawing/2014/main" id="{D196B0B7-DD1C-46F5-9699-3AF836E8F05E}"/>
              </a:ext>
            </a:extLst>
          </p:cNvPr>
          <p:cNvSpPr/>
          <p:nvPr/>
        </p:nvSpPr>
        <p:spPr>
          <a:xfrm>
            <a:off x="3720547" y="3182612"/>
            <a:ext cx="180000" cy="18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Ellipse 37">
            <a:extLst>
              <a:ext uri="{FF2B5EF4-FFF2-40B4-BE49-F238E27FC236}">
                <a16:creationId xmlns:a16="http://schemas.microsoft.com/office/drawing/2014/main" id="{8350180F-066B-43BA-AF7B-72524947E7E0}"/>
              </a:ext>
            </a:extLst>
          </p:cNvPr>
          <p:cNvSpPr/>
          <p:nvPr/>
        </p:nvSpPr>
        <p:spPr>
          <a:xfrm>
            <a:off x="4527142" y="2793132"/>
            <a:ext cx="180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Ellipse 38">
            <a:extLst>
              <a:ext uri="{FF2B5EF4-FFF2-40B4-BE49-F238E27FC236}">
                <a16:creationId xmlns:a16="http://schemas.microsoft.com/office/drawing/2014/main" id="{8DD7AA50-BCBB-4DAE-9472-D74756F0BD9C}"/>
              </a:ext>
            </a:extLst>
          </p:cNvPr>
          <p:cNvSpPr/>
          <p:nvPr/>
        </p:nvSpPr>
        <p:spPr>
          <a:xfrm>
            <a:off x="6105204" y="2832014"/>
            <a:ext cx="180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Ellipse 39">
            <a:extLst>
              <a:ext uri="{FF2B5EF4-FFF2-40B4-BE49-F238E27FC236}">
                <a16:creationId xmlns:a16="http://schemas.microsoft.com/office/drawing/2014/main" id="{28AE86AD-7419-4841-97AC-640B6B95C436}"/>
              </a:ext>
            </a:extLst>
          </p:cNvPr>
          <p:cNvSpPr/>
          <p:nvPr/>
        </p:nvSpPr>
        <p:spPr>
          <a:xfrm>
            <a:off x="6135611" y="3026450"/>
            <a:ext cx="180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Ellipse 40">
            <a:extLst>
              <a:ext uri="{FF2B5EF4-FFF2-40B4-BE49-F238E27FC236}">
                <a16:creationId xmlns:a16="http://schemas.microsoft.com/office/drawing/2014/main" id="{2CE68D98-DD85-437F-8F78-F2E89E22A925}"/>
              </a:ext>
            </a:extLst>
          </p:cNvPr>
          <p:cNvSpPr/>
          <p:nvPr/>
        </p:nvSpPr>
        <p:spPr>
          <a:xfrm>
            <a:off x="2172841" y="3002612"/>
            <a:ext cx="180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Ellipse 41">
            <a:extLst>
              <a:ext uri="{FF2B5EF4-FFF2-40B4-BE49-F238E27FC236}">
                <a16:creationId xmlns:a16="http://schemas.microsoft.com/office/drawing/2014/main" id="{FDDFD799-39B3-4D8F-9C53-7FF90F35AC66}"/>
              </a:ext>
            </a:extLst>
          </p:cNvPr>
          <p:cNvSpPr/>
          <p:nvPr/>
        </p:nvSpPr>
        <p:spPr>
          <a:xfrm>
            <a:off x="7726246" y="1289334"/>
            <a:ext cx="180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Ellipse 42">
            <a:extLst>
              <a:ext uri="{FF2B5EF4-FFF2-40B4-BE49-F238E27FC236}">
                <a16:creationId xmlns:a16="http://schemas.microsoft.com/office/drawing/2014/main" id="{216D7CB0-473C-40D2-B1A7-FD76F3837133}"/>
              </a:ext>
            </a:extLst>
          </p:cNvPr>
          <p:cNvSpPr/>
          <p:nvPr/>
        </p:nvSpPr>
        <p:spPr>
          <a:xfrm>
            <a:off x="6522976" y="4106123"/>
            <a:ext cx="180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Ellipse 43">
            <a:extLst>
              <a:ext uri="{FF2B5EF4-FFF2-40B4-BE49-F238E27FC236}">
                <a16:creationId xmlns:a16="http://schemas.microsoft.com/office/drawing/2014/main" id="{5683E359-6CD8-4C4C-9EAA-E5C3CC82D122}"/>
              </a:ext>
            </a:extLst>
          </p:cNvPr>
          <p:cNvSpPr/>
          <p:nvPr/>
        </p:nvSpPr>
        <p:spPr>
          <a:xfrm>
            <a:off x="6733778" y="4116515"/>
            <a:ext cx="180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Ellipse 44">
            <a:extLst>
              <a:ext uri="{FF2B5EF4-FFF2-40B4-BE49-F238E27FC236}">
                <a16:creationId xmlns:a16="http://schemas.microsoft.com/office/drawing/2014/main" id="{3D13A3EE-EBC2-4379-8014-9AA8DFE4B4CF}"/>
              </a:ext>
            </a:extLst>
          </p:cNvPr>
          <p:cNvSpPr/>
          <p:nvPr/>
        </p:nvSpPr>
        <p:spPr>
          <a:xfrm>
            <a:off x="5593942" y="3859932"/>
            <a:ext cx="180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Ellipse 45">
            <a:extLst>
              <a:ext uri="{FF2B5EF4-FFF2-40B4-BE49-F238E27FC236}">
                <a16:creationId xmlns:a16="http://schemas.microsoft.com/office/drawing/2014/main" id="{3013093C-937D-4571-9A15-98217822E070}"/>
              </a:ext>
            </a:extLst>
          </p:cNvPr>
          <p:cNvSpPr/>
          <p:nvPr/>
        </p:nvSpPr>
        <p:spPr>
          <a:xfrm>
            <a:off x="6372941" y="2228799"/>
            <a:ext cx="180000" cy="1800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Textfeld 47">
            <a:extLst>
              <a:ext uri="{FF2B5EF4-FFF2-40B4-BE49-F238E27FC236}">
                <a16:creationId xmlns:a16="http://schemas.microsoft.com/office/drawing/2014/main" id="{9EBA6CA8-2B4F-4DAB-8FBF-BD03308641A2}"/>
              </a:ext>
            </a:extLst>
          </p:cNvPr>
          <p:cNvSpPr txBox="1"/>
          <p:nvPr/>
        </p:nvSpPr>
        <p:spPr>
          <a:xfrm>
            <a:off x="198376" y="5320355"/>
            <a:ext cx="5348131" cy="369332"/>
          </a:xfrm>
          <a:prstGeom prst="rect">
            <a:avLst/>
          </a:prstGeom>
          <a:noFill/>
        </p:spPr>
        <p:txBody>
          <a:bodyPr wrap="none" rtlCol="0">
            <a:spAutoFit/>
          </a:bodyPr>
          <a:lstStyle/>
          <a:p>
            <a:r>
              <a:rPr lang="de-DE" dirty="0"/>
              <a:t>Übertragung der Potentiale in eine kleingliedrige Karte </a:t>
            </a:r>
          </a:p>
        </p:txBody>
      </p:sp>
      <p:sp>
        <p:nvSpPr>
          <p:cNvPr id="49" name="Ellipse 48">
            <a:extLst>
              <a:ext uri="{FF2B5EF4-FFF2-40B4-BE49-F238E27FC236}">
                <a16:creationId xmlns:a16="http://schemas.microsoft.com/office/drawing/2014/main" id="{B733F73A-11FE-47DF-AD06-C75759271C00}"/>
              </a:ext>
            </a:extLst>
          </p:cNvPr>
          <p:cNvSpPr/>
          <p:nvPr/>
        </p:nvSpPr>
        <p:spPr>
          <a:xfrm>
            <a:off x="6223247" y="2023100"/>
            <a:ext cx="180000" cy="180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Ellipse 49">
            <a:extLst>
              <a:ext uri="{FF2B5EF4-FFF2-40B4-BE49-F238E27FC236}">
                <a16:creationId xmlns:a16="http://schemas.microsoft.com/office/drawing/2014/main" id="{5FF73645-2C37-44A1-8636-005AB91BB63E}"/>
              </a:ext>
            </a:extLst>
          </p:cNvPr>
          <p:cNvSpPr/>
          <p:nvPr/>
        </p:nvSpPr>
        <p:spPr>
          <a:xfrm>
            <a:off x="6432976" y="2037398"/>
            <a:ext cx="180000" cy="180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Ellipse 50">
            <a:extLst>
              <a:ext uri="{FF2B5EF4-FFF2-40B4-BE49-F238E27FC236}">
                <a16:creationId xmlns:a16="http://schemas.microsoft.com/office/drawing/2014/main" id="{56B00803-553E-499F-8BC4-DA70B809995A}"/>
              </a:ext>
            </a:extLst>
          </p:cNvPr>
          <p:cNvSpPr/>
          <p:nvPr/>
        </p:nvSpPr>
        <p:spPr>
          <a:xfrm>
            <a:off x="7594035" y="1424334"/>
            <a:ext cx="180000" cy="180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2" name="Ellipse 51">
            <a:extLst>
              <a:ext uri="{FF2B5EF4-FFF2-40B4-BE49-F238E27FC236}">
                <a16:creationId xmlns:a16="http://schemas.microsoft.com/office/drawing/2014/main" id="{DD7C5508-8363-4BC7-8709-1883EF3637BC}"/>
              </a:ext>
            </a:extLst>
          </p:cNvPr>
          <p:cNvSpPr/>
          <p:nvPr/>
        </p:nvSpPr>
        <p:spPr>
          <a:xfrm>
            <a:off x="4841805" y="4122949"/>
            <a:ext cx="180000" cy="180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Ellipse 52">
            <a:extLst>
              <a:ext uri="{FF2B5EF4-FFF2-40B4-BE49-F238E27FC236}">
                <a16:creationId xmlns:a16="http://schemas.microsoft.com/office/drawing/2014/main" id="{CCEAEB43-CCC5-44DD-B0AE-6BD2D2A8B34E}"/>
              </a:ext>
            </a:extLst>
          </p:cNvPr>
          <p:cNvSpPr/>
          <p:nvPr/>
        </p:nvSpPr>
        <p:spPr>
          <a:xfrm>
            <a:off x="5266397" y="4003250"/>
            <a:ext cx="180000" cy="180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Ellipse 53">
            <a:extLst>
              <a:ext uri="{FF2B5EF4-FFF2-40B4-BE49-F238E27FC236}">
                <a16:creationId xmlns:a16="http://schemas.microsoft.com/office/drawing/2014/main" id="{B9C1D844-4196-49E5-AE64-FCC40341278F}"/>
              </a:ext>
            </a:extLst>
          </p:cNvPr>
          <p:cNvSpPr/>
          <p:nvPr/>
        </p:nvSpPr>
        <p:spPr>
          <a:xfrm>
            <a:off x="6517279" y="4296515"/>
            <a:ext cx="180000" cy="180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Ellipse 54">
            <a:extLst>
              <a:ext uri="{FF2B5EF4-FFF2-40B4-BE49-F238E27FC236}">
                <a16:creationId xmlns:a16="http://schemas.microsoft.com/office/drawing/2014/main" id="{2FC6FEAF-32A6-4AA9-AC85-78EE9E871677}"/>
              </a:ext>
            </a:extLst>
          </p:cNvPr>
          <p:cNvSpPr/>
          <p:nvPr/>
        </p:nvSpPr>
        <p:spPr>
          <a:xfrm>
            <a:off x="4618963" y="4476515"/>
            <a:ext cx="180000" cy="180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6" name="Ellipse 55">
            <a:extLst>
              <a:ext uri="{FF2B5EF4-FFF2-40B4-BE49-F238E27FC236}">
                <a16:creationId xmlns:a16="http://schemas.microsoft.com/office/drawing/2014/main" id="{D1B47BE9-6DA9-408F-ACFE-9A1F8893DFA4}"/>
              </a:ext>
            </a:extLst>
          </p:cNvPr>
          <p:cNvSpPr/>
          <p:nvPr/>
        </p:nvSpPr>
        <p:spPr>
          <a:xfrm>
            <a:off x="7662954" y="1726332"/>
            <a:ext cx="180000" cy="180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7" name="Ellipse 56">
            <a:extLst>
              <a:ext uri="{FF2B5EF4-FFF2-40B4-BE49-F238E27FC236}">
                <a16:creationId xmlns:a16="http://schemas.microsoft.com/office/drawing/2014/main" id="{5772B566-BCFC-4416-9B81-0B6139B9AEAC}"/>
              </a:ext>
            </a:extLst>
          </p:cNvPr>
          <p:cNvSpPr/>
          <p:nvPr/>
        </p:nvSpPr>
        <p:spPr>
          <a:xfrm>
            <a:off x="7777059" y="3088850"/>
            <a:ext cx="180000" cy="180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771727191"/>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225</Words>
  <Application>Microsoft Office PowerPoint</Application>
  <PresentationFormat>Bildschirmpräsentation (4:3)</PresentationFormat>
  <Paragraphs>47</Paragraphs>
  <Slides>4</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4</vt:i4>
      </vt:variant>
    </vt:vector>
  </HeadingPairs>
  <TitlesOfParts>
    <vt:vector size="7" baseType="lpstr">
      <vt:lpstr>Arial</vt:lpstr>
      <vt:lpstr>Calibri</vt:lpstr>
      <vt:lpstr>Larissa</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Klaus</dc:creator>
  <cp:lastModifiedBy>Klaus Nägele</cp:lastModifiedBy>
  <cp:revision>9</cp:revision>
  <dcterms:created xsi:type="dcterms:W3CDTF">2019-07-19T06:26:09Z</dcterms:created>
  <dcterms:modified xsi:type="dcterms:W3CDTF">2021-05-15T07:10:26Z</dcterms:modified>
</cp:coreProperties>
</file>